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8" r:id="rId2"/>
    <p:sldId id="269" r:id="rId3"/>
    <p:sldId id="286" r:id="rId4"/>
    <p:sldId id="288" r:id="rId5"/>
    <p:sldId id="285" r:id="rId6"/>
    <p:sldId id="289" r:id="rId7"/>
    <p:sldId id="270" r:id="rId8"/>
    <p:sldId id="271" r:id="rId9"/>
    <p:sldId id="292" r:id="rId10"/>
    <p:sldId id="272" r:id="rId11"/>
    <p:sldId id="295" r:id="rId12"/>
    <p:sldId id="273" r:id="rId13"/>
    <p:sldId id="274" r:id="rId14"/>
    <p:sldId id="275" r:id="rId15"/>
    <p:sldId id="276" r:id="rId16"/>
    <p:sldId id="291" r:id="rId17"/>
    <p:sldId id="293" r:id="rId18"/>
    <p:sldId id="294" r:id="rId19"/>
    <p:sldId id="278" r:id="rId20"/>
    <p:sldId id="279" r:id="rId21"/>
    <p:sldId id="280" r:id="rId22"/>
    <p:sldId id="287" r:id="rId23"/>
    <p:sldId id="281" r:id="rId24"/>
    <p:sldId id="282" r:id="rId25"/>
    <p:sldId id="283" r:id="rId26"/>
    <p:sldId id="284" r:id="rId27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5" d="100"/>
          <a:sy n="205" d="100"/>
        </p:scale>
        <p:origin x="-416" y="-240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784" y="-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42D360A-1D8E-4D47-A041-91E8DE4CF26A}" type="datetimeFigureOut">
              <a:rPr lang="en-US"/>
              <a:pPr>
                <a:defRPr/>
              </a:pPr>
              <a:t>12-05-01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DC56B5DE-19D9-4B6A-86C8-54203C10C3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86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EC06F96-4CF5-4A7B-AE86-1F345798B36A}" type="datetimeFigureOut">
              <a:rPr lang="en-US"/>
              <a:pPr>
                <a:defRPr/>
              </a:pPr>
              <a:t>12-05-01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5034328-D15A-4E00-901C-256E95DBB6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544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Y:\Developer_Conference\DevCon BB10 Jam May 2012\Marketing\Logos\BlackBerry 10 Jam logos\BB10Jam (on black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85750"/>
            <a:ext cx="253841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5901"/>
            <a:ext cx="7772400" cy="954884"/>
          </a:xfrm>
        </p:spPr>
        <p:txBody>
          <a:bodyPr/>
          <a:lstStyle>
            <a:lvl1pPr>
              <a:lnSpc>
                <a:spcPct val="85000"/>
              </a:lnSpc>
              <a:spcAft>
                <a:spcPct val="250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6819"/>
          </a:xfrm>
        </p:spPr>
        <p:txBody>
          <a:bodyPr/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E89589-8A2F-4677-AEF7-D51DC75CB0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25" y="1107285"/>
            <a:ext cx="4076700" cy="3521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107285"/>
            <a:ext cx="4076700" cy="352186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70B5A-CA86-4FD9-B202-9F326F79C4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4705"/>
            <a:ext cx="6400800" cy="6286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E718E-7AEB-4BC6-8526-91789E6A71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4E94F-B700-4155-8D9D-1622E6EB09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0D33F6-1F68-4A78-B336-D14E2AA2216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Y:\Developer_Conference\DevCon BB10 Jam May 2012\Marketing\Logos\BlackBerry 10 Jam logos\BB10Jam (on black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85750"/>
            <a:ext cx="253841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5901"/>
            <a:ext cx="7772400" cy="954884"/>
          </a:xfrm>
        </p:spPr>
        <p:txBody>
          <a:bodyPr/>
          <a:lstStyle>
            <a:lvl1pPr>
              <a:lnSpc>
                <a:spcPct val="85000"/>
              </a:lnSpc>
              <a:spcAft>
                <a:spcPct val="25000"/>
              </a:spcAft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6400800" cy="1216819"/>
          </a:xfrm>
        </p:spPr>
        <p:txBody>
          <a:bodyPr/>
          <a:lstStyle>
            <a:lvl1pPr marL="0" indent="0">
              <a:spcAft>
                <a:spcPts val="1200"/>
              </a:spcAft>
              <a:buFont typeface="Wingdings" pitchFamily="2" charset="2"/>
              <a:buNone/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e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PPT - Content Header.jpg"/>
          <p:cNvPicPr>
            <a:picLocks noChangeAspect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91440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6838"/>
            <a:ext cx="57912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7025" y="1108075"/>
            <a:ext cx="8305800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4672013"/>
            <a:ext cx="2133600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fld id="{F78BBF61-29E2-486A-ABAF-B4DC8BEA08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2" name="Picture 4" descr="Y:\Developer_Conference\DevCon BB10 Jam May 2012\Marketing\Logos\BlackBerry 10 Jam logos\BB10Jam (on black)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4600" y="285750"/>
            <a:ext cx="2538413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3" r:id="rId7"/>
  </p:sldLayoutIdLst>
  <p:transition xmlns:p14="http://schemas.microsoft.com/office/powerpoint/2010/main">
    <p:fade/>
  </p:transition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 sz="24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614363" indent="-269875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SzPct val="65000"/>
        <a:buFont typeface="Wingdings 3" pitchFamily="18" charset="2"/>
        <a:buChar char=""/>
        <a:defRPr sz="2000">
          <a:solidFill>
            <a:schemeClr val="tx1"/>
          </a:solidFill>
          <a:latin typeface="Arial" pitchFamily="34" charset="0"/>
          <a:cs typeface="+mn-cs"/>
        </a:defRPr>
      </a:lvl2pPr>
      <a:lvl3pPr marL="912813" indent="-29686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>
          <a:solidFill>
            <a:schemeClr val="tx1"/>
          </a:solidFill>
          <a:latin typeface="Arial" pitchFamily="34" charset="0"/>
          <a:cs typeface="+mn-cs"/>
        </a:defRPr>
      </a:lvl3pPr>
      <a:lvl4pPr marL="1141413" indent="-22701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SzPct val="65000"/>
        <a:buFont typeface="Wingdings 3" pitchFamily="18" charset="2"/>
        <a:buChar char=""/>
        <a:defRPr>
          <a:solidFill>
            <a:schemeClr val="tx1"/>
          </a:solidFill>
          <a:latin typeface="Arial" pitchFamily="34" charset="0"/>
          <a:cs typeface="+mn-cs"/>
        </a:defRPr>
      </a:lvl4pPr>
      <a:lvl5pPr marL="1370013" indent="-227013" algn="l" rtl="0" eaLnBrk="0" fontAlgn="base" hangingPunct="0">
        <a:lnSpc>
          <a:spcPct val="85000"/>
        </a:lnSpc>
        <a:spcBef>
          <a:spcPct val="0"/>
        </a:spcBef>
        <a:spcAft>
          <a:spcPct val="30000"/>
        </a:spcAft>
        <a:buFont typeface="Wingdings" pitchFamily="2" charset="2"/>
        <a:buChar char=""/>
        <a:defRPr>
          <a:solidFill>
            <a:schemeClr val="tx1"/>
          </a:solidFill>
          <a:latin typeface="Arial" pitchFamily="34" charset="0"/>
          <a:cs typeface="+mn-cs"/>
        </a:defRPr>
      </a:lvl5pPr>
      <a:lvl6pPr marL="18272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6pPr>
      <a:lvl7pPr marL="22844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7pPr>
      <a:lvl8pPr marL="27416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8pPr>
      <a:lvl9pPr marL="3198813" indent="-227013" algn="l" rtl="0" fontAlgn="base">
        <a:lnSpc>
          <a:spcPct val="85000"/>
        </a:lnSpc>
        <a:spcBef>
          <a:spcPct val="0"/>
        </a:spcBef>
        <a:spcAft>
          <a:spcPct val="30000"/>
        </a:spcAft>
        <a:buClr>
          <a:schemeClr val="accent2"/>
        </a:buClr>
        <a:buFont typeface="Wingdings" pitchFamily="2" charset="2"/>
        <a:buChar char="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silivestru/DevConShake-Server" TargetMode="External"/><Relationship Id="rId4" Type="http://schemas.openxmlformats.org/officeDocument/2006/relationships/hyperlink" Target="http://c9.io" TargetMode="External"/><Relationship Id="rId5" Type="http://schemas.openxmlformats.org/officeDocument/2006/relationships/hyperlink" Target="http://cordova.io" TargetMode="External"/><Relationship Id="rId6" Type="http://schemas.openxmlformats.org/officeDocument/2006/relationships/hyperlink" Target="http://developer.blackberry.com/html5" TargetMode="External"/><Relationship Id="rId7" Type="http://schemas.openxmlformats.org/officeDocument/2006/relationships/hyperlink" Target="http://ripple.tinyhippos.com" TargetMode="External"/><Relationship Id="rId8" Type="http://schemas.openxmlformats.org/officeDocument/2006/relationships/hyperlink" Target="http://github.com/blackberry/Ripple-U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ansilivestru/DevConShake-Clien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5900"/>
            <a:ext cx="7772400" cy="955675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Your Browser Is Your SDK!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7467600" cy="121761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DEV 176</a:t>
            </a:r>
          </a:p>
          <a:p>
            <a:r>
              <a:rPr lang="en-US" dirty="0" smtClean="0">
                <a:latin typeface="Arial" charset="0"/>
              </a:rPr>
              <a:t>Dan </a:t>
            </a:r>
            <a:r>
              <a:rPr lang="en-US" dirty="0" err="1" smtClean="0">
                <a:latin typeface="Arial" charset="0"/>
              </a:rPr>
              <a:t>Silivestru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Fil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Maj</a:t>
            </a:r>
            <a:r>
              <a:rPr lang="en-US" dirty="0" smtClean="0">
                <a:latin typeface="Arial" charset="0"/>
              </a:rPr>
              <a:t>, </a:t>
            </a:r>
            <a:r>
              <a:rPr lang="en-US" dirty="0" err="1" smtClean="0">
                <a:latin typeface="Arial" charset="0"/>
              </a:rPr>
              <a:t>Gord</a:t>
            </a:r>
            <a:r>
              <a:rPr lang="en-US" dirty="0" smtClean="0">
                <a:latin typeface="Arial" charset="0"/>
              </a:rPr>
              <a:t> Tanner, Michael Brooks</a:t>
            </a:r>
          </a:p>
          <a:p>
            <a:r>
              <a:rPr lang="en-US" dirty="0" smtClean="0">
                <a:latin typeface="Arial" charset="0"/>
              </a:rPr>
              <a:t>May </a:t>
            </a:r>
            <a:r>
              <a:rPr lang="en-US" dirty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, 2012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Cordova (</a:t>
            </a:r>
            <a:r>
              <a:rPr lang="en-US" dirty="0" err="1" smtClean="0"/>
              <a:t>PhoneGap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8299" b="1355"/>
          <a:stretch/>
        </p:blipFill>
        <p:spPr>
          <a:xfrm>
            <a:off x="1371600" y="1504950"/>
            <a:ext cx="6402697" cy="258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52533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666750"/>
            <a:ext cx="6350000" cy="421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439" y="470829"/>
            <a:ext cx="43538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NINJA ROCKSTAR </a:t>
            </a:r>
            <a:endParaRPr lang="en-US" sz="2800" b="1" dirty="0" smtClean="0">
              <a:solidFill>
                <a:srgbClr val="FFFFFF"/>
              </a:solidFill>
            </a:endParaRPr>
          </a:p>
          <a:p>
            <a:r>
              <a:rPr lang="en-US" sz="2800" b="1" dirty="0" smtClean="0">
                <a:solidFill>
                  <a:srgbClr val="FFFFFF"/>
                </a:solidFill>
              </a:rPr>
              <a:t>MOBILE </a:t>
            </a:r>
            <a:r>
              <a:rPr lang="en-US" sz="2800" b="1" dirty="0">
                <a:solidFill>
                  <a:srgbClr val="FFFFFF"/>
                </a:solidFill>
              </a:rPr>
              <a:t>PROGRAMMER </a:t>
            </a:r>
            <a:endParaRPr lang="en-US" sz="2800" b="1" dirty="0" smtClean="0">
              <a:solidFill>
                <a:srgbClr val="FFFFFF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FF"/>
                </a:solidFill>
              </a:rPr>
              <a:t>GURU </a:t>
            </a:r>
            <a:r>
              <a:rPr lang="en-US" sz="2800" b="1" dirty="0">
                <a:solidFill>
                  <a:srgbClr val="FFFFFF"/>
                </a:solidFill>
              </a:rPr>
              <a:t>BRO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05200" y="4334530"/>
            <a:ext cx="4154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ONLY BUILDS FOR IOS</a:t>
            </a:r>
          </a:p>
        </p:txBody>
      </p:sp>
    </p:spTree>
    <p:extLst>
      <p:ext uri="{BB962C8B-B14F-4D97-AF65-F5344CB8AC3E}">
        <p14:creationId xmlns:p14="http://schemas.microsoft.com/office/powerpoint/2010/main" val="1588102904"/>
      </p:ext>
    </p:extLst>
  </p:cSld>
  <p:clrMapOvr>
    <a:masterClrMapping/>
  </p:clrMapOvr>
  <p:transition xmlns:p14="http://schemas.microsoft.com/office/powerpoint/2010/main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Cordova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2" y="1559078"/>
            <a:ext cx="8638168" cy="2536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4452851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3810000" y="1294935"/>
            <a:ext cx="3955897" cy="3352800"/>
          </a:xfrm>
          <a:prstGeom prst="rect">
            <a:avLst/>
          </a:prstGeom>
          <a:noFill/>
          <a:ln>
            <a:noFill/>
          </a:ln>
          <a:effectLst>
            <a:outerShdw blurRad="12700" dist="25399" dir="54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Native App</a:t>
            </a:r>
          </a:p>
          <a:p>
            <a:pPr algn="l"/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Using a 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f</a:t>
            </a:r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ull screen </a:t>
            </a:r>
            <a:r>
              <a:rPr 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Web Browser</a:t>
            </a:r>
          </a:p>
          <a:p>
            <a:pPr algn="l"/>
            <a:r>
              <a:rPr 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 Light" charset="0"/>
                <a:ea typeface="ＭＳ Ｐゴシック" charset="0"/>
                <a:cs typeface="Helvetica Neue Light" charset="0"/>
                <a:sym typeface="Helvetica Neue Light" charset="0"/>
              </a:rPr>
              <a:t>No. Black. Magic.</a:t>
            </a: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2438400" y="1428750"/>
            <a:ext cx="1066800" cy="2514600"/>
          </a:xfrm>
          <a:custGeom>
            <a:avLst/>
            <a:gdLst>
              <a:gd name="T0" fmla="*/ 1033 w 21600"/>
              <a:gd name="T1" fmla="*/ 0 h 21600"/>
              <a:gd name="T2" fmla="*/ 21600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3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</a:path>
            </a:pathLst>
          </a:custGeom>
          <a:noFill/>
          <a:ln w="101600" cap="flat">
            <a:solidFill>
              <a:srgbClr val="000000"/>
            </a:solidFill>
            <a:prstDash val="solid"/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 descr="Col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895350"/>
            <a:ext cx="185223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73510"/>
      </p:ext>
    </p:extLst>
  </p:cSld>
  <p:clrMapOvr>
    <a:masterClrMapping/>
  </p:clrMapOvr>
  <p:transition xmlns:p14="http://schemas.microsoft.com/office/powerpoint/2010/main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Cordova different?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00150"/>
            <a:ext cx="1031917" cy="120801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123950"/>
            <a:ext cx="1310085" cy="1284287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33750"/>
            <a:ext cx="1860814" cy="681962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66915"/>
            <a:ext cx="1302233" cy="91526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105150"/>
            <a:ext cx="1004997" cy="1010605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57550"/>
            <a:ext cx="1013970" cy="893953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7179199"/>
      </p:ext>
    </p:extLst>
  </p:cSld>
  <p:clrMapOvr>
    <a:masterClrMapping/>
  </p:clrMapOvr>
  <p:transition xmlns:p14="http://schemas.microsoft.com/office/powerpoint/2010/main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Ripple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 descr="html5-hip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874" y="971550"/>
            <a:ext cx="2988252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476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600" y="209550"/>
            <a:ext cx="2100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Emulators!!!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209550"/>
            <a:ext cx="1761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Devices!!!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24" y="819150"/>
            <a:ext cx="3975100" cy="2788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824" y="514350"/>
            <a:ext cx="2023231" cy="3790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4346" r="24672"/>
          <a:stretch/>
        </p:blipFill>
        <p:spPr>
          <a:xfrm>
            <a:off x="5226824" y="895350"/>
            <a:ext cx="2316976" cy="3978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123950"/>
            <a:ext cx="6299200" cy="32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38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648410"/>
            <a:ext cx="5867400" cy="41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2138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5-01 at 5.0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60272"/>
            <a:ext cx="7162800" cy="424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84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test?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977" y="3714750"/>
            <a:ext cx="1180223" cy="829511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rgbClr val="000000">
                <a:alpha val="15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51" y="767730"/>
            <a:ext cx="1553299" cy="228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42950"/>
            <a:ext cx="222829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640904"/>
            <a:ext cx="1732213" cy="266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062" y="673768"/>
            <a:ext cx="1561432" cy="202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689810"/>
            <a:ext cx="1764743" cy="2415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9"/>
          <p:cNvSpPr>
            <a:spLocks/>
          </p:cNvSpPr>
          <p:nvPr/>
        </p:nvSpPr>
        <p:spPr bwMode="auto">
          <a:xfrm>
            <a:off x="4191000" y="2876550"/>
            <a:ext cx="457895" cy="391716"/>
          </a:xfrm>
          <a:prstGeom prst="rect">
            <a:avLst/>
          </a:prstGeom>
          <a:noFill/>
          <a:ln>
            <a:noFill/>
          </a:ln>
          <a:effectLst>
            <a:outerShdw blurRad="12700" dist="25399" dir="54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Helvetica Neue" charset="0"/>
                <a:ea typeface="ＭＳ Ｐゴシック" charset="0"/>
                <a:cs typeface="Helvetica Neue" charset="0"/>
                <a:sym typeface="Helvetica Neue" charset="0"/>
              </a:rPr>
              <a:t>on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2861254" y="3127636"/>
            <a:ext cx="1160173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4783427" y="3128256"/>
            <a:ext cx="1160173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76800" y="3295651"/>
            <a:ext cx="1524000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659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181350"/>
            <a:ext cx="1153111" cy="1102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81350"/>
            <a:ext cx="1162050" cy="116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51378"/>
            <a:ext cx="1144172" cy="1144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7800" y="1351378"/>
            <a:ext cx="1143000" cy="1143000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3105150"/>
            <a:ext cx="2362200" cy="12954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Dan </a:t>
            </a:r>
            <a:r>
              <a:rPr lang="en-US" dirty="0" err="1" smtClean="0">
                <a:latin typeface="Arial" charset="0"/>
              </a:rPr>
              <a:t>Silivestru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@</a:t>
            </a:r>
            <a:r>
              <a:rPr lang="en-US" dirty="0" err="1" smtClean="0">
                <a:latin typeface="Arial" charset="0"/>
              </a:rPr>
              <a:t>confusement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RIM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057400" y="1276350"/>
            <a:ext cx="2362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None/>
              <a:defRPr sz="2400">
                <a:solidFill>
                  <a:schemeClr val="bg2"/>
                </a:solidFill>
                <a:latin typeface="Arial" pitchFamily="34" charset="0"/>
                <a:ea typeface="+mn-ea"/>
                <a:cs typeface="+mn-cs"/>
              </a:defRPr>
            </a:lvl1pPr>
            <a:lvl2pPr marL="614363" indent="-269875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 sz="2000">
                <a:solidFill>
                  <a:schemeClr val="tx1"/>
                </a:solidFill>
                <a:latin typeface="Arial" pitchFamily="34" charset="0"/>
                <a:cs typeface="+mn-cs"/>
              </a:defRPr>
            </a:lvl2pPr>
            <a:lvl3pPr marL="912813" indent="-29686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3pPr>
            <a:lvl4pPr marL="11414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4pPr>
            <a:lvl5pPr marL="13700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5pPr>
            <a:lvl6pPr marL="18272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2844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416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1988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smtClean="0">
                <a:latin typeface="Arial" charset="0"/>
              </a:rPr>
              <a:t>Michael Brooks</a:t>
            </a:r>
          </a:p>
          <a:p>
            <a:r>
              <a:rPr lang="en-US" dirty="0" smtClean="0">
                <a:latin typeface="Arial" charset="0"/>
              </a:rPr>
              <a:t>@</a:t>
            </a:r>
            <a:r>
              <a:rPr lang="en-US" dirty="0" err="1" smtClean="0">
                <a:latin typeface="Arial" charset="0"/>
              </a:rPr>
              <a:t>mwbrooks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Adobe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477000" y="3105150"/>
            <a:ext cx="2362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None/>
              <a:defRPr sz="2400">
                <a:solidFill>
                  <a:schemeClr val="bg2"/>
                </a:solidFill>
                <a:latin typeface="Arial" pitchFamily="34" charset="0"/>
                <a:ea typeface="+mn-ea"/>
                <a:cs typeface="+mn-cs"/>
              </a:defRPr>
            </a:lvl1pPr>
            <a:lvl2pPr marL="614363" indent="-269875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 sz="2000">
                <a:solidFill>
                  <a:schemeClr val="tx1"/>
                </a:solidFill>
                <a:latin typeface="Arial" pitchFamily="34" charset="0"/>
                <a:cs typeface="+mn-cs"/>
              </a:defRPr>
            </a:lvl2pPr>
            <a:lvl3pPr marL="912813" indent="-29686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3pPr>
            <a:lvl4pPr marL="11414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4pPr>
            <a:lvl5pPr marL="13700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5pPr>
            <a:lvl6pPr marL="18272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2844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416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1988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dirty="0" err="1" smtClean="0">
                <a:latin typeface="Arial" charset="0"/>
              </a:rPr>
              <a:t>Fil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Maj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@</a:t>
            </a:r>
            <a:r>
              <a:rPr lang="en-US" dirty="0" err="1" smtClean="0">
                <a:latin typeface="Arial" charset="0"/>
              </a:rPr>
              <a:t>filmaj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Adobe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470805" y="1270155"/>
            <a:ext cx="2362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ts val="1200"/>
              </a:spcAft>
              <a:buFont typeface="Wingdings" pitchFamily="2" charset="2"/>
              <a:buNone/>
              <a:defRPr sz="2400">
                <a:solidFill>
                  <a:schemeClr val="bg2"/>
                </a:solidFill>
                <a:latin typeface="Arial" pitchFamily="34" charset="0"/>
                <a:ea typeface="+mn-ea"/>
                <a:cs typeface="+mn-cs"/>
              </a:defRPr>
            </a:lvl1pPr>
            <a:lvl2pPr marL="614363" indent="-269875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 sz="2000">
                <a:solidFill>
                  <a:schemeClr val="tx1"/>
                </a:solidFill>
                <a:latin typeface="Arial" pitchFamily="34" charset="0"/>
                <a:cs typeface="+mn-cs"/>
              </a:defRPr>
            </a:lvl2pPr>
            <a:lvl3pPr marL="912813" indent="-29686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3pPr>
            <a:lvl4pPr marL="11414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SzPct val="65000"/>
              <a:buFont typeface="Wingdings 3" pitchFamily="18" charset="2"/>
              <a:buChar char="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4pPr>
            <a:lvl5pPr marL="1370013" indent="-227013" algn="l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Font typeface="Wingdings" pitchFamily="2" charset="2"/>
              <a:buChar char=""/>
              <a:defRPr>
                <a:solidFill>
                  <a:schemeClr val="tx1"/>
                </a:solidFill>
                <a:latin typeface="Arial" pitchFamily="34" charset="0"/>
                <a:cs typeface="+mn-cs"/>
              </a:defRPr>
            </a:lvl5pPr>
            <a:lvl6pPr marL="18272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2844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27416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198813" indent="-227013" algn="l" rtl="0" fontAlgn="base">
              <a:lnSpc>
                <a:spcPct val="85000"/>
              </a:lnSpc>
              <a:spcBef>
                <a:spcPct val="0"/>
              </a:spcBef>
              <a:spcAft>
                <a:spcPct val="30000"/>
              </a:spcAft>
              <a:buClr>
                <a:schemeClr val="accent2"/>
              </a:buClr>
              <a:buFont typeface="Wingdings" pitchFamily="2" charset="2"/>
              <a:buChar char="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mtClean="0">
                <a:latin typeface="Arial" charset="0"/>
              </a:rPr>
              <a:t>Gord Tanner</a:t>
            </a:r>
          </a:p>
          <a:p>
            <a:r>
              <a:rPr lang="en-US" smtClean="0">
                <a:latin typeface="Arial" charset="0"/>
              </a:rPr>
              <a:t>@gordtanner</a:t>
            </a:r>
          </a:p>
          <a:p>
            <a:r>
              <a:rPr lang="en-US" smtClean="0">
                <a:latin typeface="Arial" charset="0"/>
              </a:rPr>
              <a:t>RIM</a:t>
            </a:r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75305"/>
      </p:ext>
    </p:extLst>
  </p:cSld>
  <p:clrMapOvr>
    <a:masterClrMapping/>
  </p:clrMapOvr>
  <p:transition xmlns:p14="http://schemas.microsoft.com/office/powerpoint/2010/main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PhoneGap</a:t>
            </a:r>
            <a:r>
              <a:rPr lang="en-US" dirty="0" smtClean="0"/>
              <a:t> Build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577" y="1123950"/>
            <a:ext cx="390662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597203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is a pain!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71550"/>
            <a:ext cx="7010400" cy="467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306432"/>
      </p:ext>
    </p:extLst>
  </p:cSld>
  <p:clrMapOvr>
    <a:masterClrMapping/>
  </p:clrMapOvr>
  <p:transition xmlns:p14="http://schemas.microsoft.com/office/powerpoint/2010/main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0"/>
            <a:ext cx="394894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4324350"/>
            <a:ext cx="3197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F***</a:t>
            </a:r>
            <a:r>
              <a:rPr lang="en-US" sz="2800" b="1" dirty="0" err="1" smtClean="0">
                <a:solidFill>
                  <a:srgbClr val="FFFFFF"/>
                </a:solidFill>
              </a:rPr>
              <a:t>ing</a:t>
            </a:r>
            <a:r>
              <a:rPr lang="en-US" sz="2800" b="1" dirty="0" smtClean="0">
                <a:solidFill>
                  <a:srgbClr val="FFFFFF"/>
                </a:solidFill>
              </a:rPr>
              <a:t> awesome!</a:t>
            </a:r>
            <a:endParaRPr lang="en-US" sz="2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13805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worry about the SDKs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t="-290" r="8389" b="290"/>
          <a:stretch/>
        </p:blipFill>
        <p:spPr bwMode="auto">
          <a:xfrm>
            <a:off x="-17723" y="977745"/>
            <a:ext cx="9206948" cy="402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629900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is cheap, show me code!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00150"/>
            <a:ext cx="2819400" cy="2819400"/>
          </a:xfrm>
          <a:prstGeom prst="rect">
            <a:avLst/>
          </a:prstGeom>
          <a:noFill/>
          <a:ln>
            <a:noFill/>
          </a:ln>
          <a:effectLst>
            <a:outerShdw blurRad="215900" dist="254000" dir="2700000" algn="ctr" rotWithShape="0">
              <a:srgbClr val="4C4C4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885950"/>
            <a:ext cx="2081343" cy="1799617"/>
          </a:xfrm>
          <a:prstGeom prst="rect">
            <a:avLst/>
          </a:prstGeom>
          <a:noFill/>
          <a:ln>
            <a:noFill/>
          </a:ln>
          <a:effectLst>
            <a:outerShdw blurRad="215900" dist="254000" dir="5280006" algn="ctr" rotWithShape="0">
              <a:srgbClr val="4C4C4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09750"/>
            <a:ext cx="2082414" cy="2082414"/>
          </a:xfrm>
          <a:prstGeom prst="rect">
            <a:avLst/>
          </a:prstGeom>
          <a:noFill/>
          <a:ln>
            <a:noFill/>
          </a:ln>
          <a:effectLst>
            <a:outerShdw blurRad="215900" dist="253999" dir="7920005" algn="ctr" rotWithShape="0">
              <a:srgbClr val="4C4C4C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0925868"/>
      </p:ext>
    </p:extLst>
  </p:cSld>
  <p:clrMapOvr>
    <a:masterClrMapping/>
  </p:clrMapOvr>
  <p:transition xmlns:p14="http://schemas.microsoft.com/office/powerpoint/2010/main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For More Information…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hlinkClick r:id="rId2"/>
              </a:rPr>
              <a:t>https://github.com/dansilivestru/DevConShake-</a:t>
            </a:r>
            <a:r>
              <a:rPr lang="en-US" dirty="0" smtClean="0">
                <a:latin typeface="Arial" charset="0"/>
                <a:hlinkClick r:id="rId2"/>
              </a:rPr>
              <a:t>Client</a:t>
            </a:r>
            <a:endParaRPr lang="en-US" dirty="0" smtClean="0">
              <a:latin typeface="Arial" charset="0"/>
            </a:endParaRPr>
          </a:p>
          <a:p>
            <a:r>
              <a:rPr lang="en-US" dirty="0">
                <a:latin typeface="Arial" charset="0"/>
                <a:hlinkClick r:id="rId3"/>
              </a:rPr>
              <a:t>https://github.com/dansilivestru/DevConShake-</a:t>
            </a:r>
            <a:r>
              <a:rPr lang="en-US" dirty="0" smtClean="0">
                <a:latin typeface="Arial" charset="0"/>
                <a:hlinkClick r:id="rId3"/>
              </a:rPr>
              <a:t>Server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  <a:hlinkClick r:id="rId4"/>
              </a:rPr>
              <a:t>http://c9.io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  <a:hlinkClick r:id="rId5"/>
              </a:rPr>
              <a:t>http://cordova.io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  <a:hlinkClick r:id="rId6"/>
              </a:rPr>
              <a:t>http://developer.blackberry.com/html5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  <a:hlinkClick r:id="rId7"/>
              </a:rPr>
              <a:t>http://ripple.tinyhippos.com</a:t>
            </a:r>
            <a:r>
              <a:rPr lang="en-US" dirty="0" smtClean="0">
                <a:latin typeface="Arial" charset="0"/>
              </a:rPr>
              <a:t> (</a:t>
            </a:r>
            <a:r>
              <a:rPr lang="en-US" dirty="0" err="1" smtClean="0">
                <a:latin typeface="Arial" charset="0"/>
              </a:rPr>
              <a:t>dev</a:t>
            </a:r>
            <a:r>
              <a:rPr lang="en-US" dirty="0" smtClean="0">
                <a:latin typeface="Arial" charset="0"/>
              </a:rPr>
              <a:t> channel)</a:t>
            </a:r>
          </a:p>
          <a:p>
            <a:r>
              <a:rPr lang="en-US" dirty="0" smtClean="0">
                <a:latin typeface="Arial" charset="0"/>
                <a:hlinkClick r:id="rId8"/>
              </a:rPr>
              <a:t>http://github.com/blackberry/Ripple-UI</a:t>
            </a:r>
            <a:endParaRPr lang="en-US" dirty="0" smtClean="0">
              <a:latin typeface="Arial" charset="0"/>
            </a:endParaRP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F3E6E98-1CD8-4F49-8470-8C803F64D0C3}" type="slidenum">
              <a:rPr lang="en-US" smtClean="0">
                <a:latin typeface="Arial" charset="0"/>
              </a:rPr>
              <a:pPr/>
              <a:t>25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57287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5900"/>
            <a:ext cx="7772400" cy="955675"/>
          </a:xfrm>
        </p:spPr>
        <p:txBody>
          <a:bodyPr/>
          <a:lstStyle/>
          <a:p>
            <a:r>
              <a:rPr lang="en-US" smtClean="0">
                <a:latin typeface="Arial" charset="0"/>
              </a:rPr>
              <a:t>THANK YOU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2571750"/>
            <a:ext cx="7467600" cy="1217613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DEV 176</a:t>
            </a:r>
          </a:p>
          <a:p>
            <a:r>
              <a:rPr lang="en-US" dirty="0" smtClean="0">
                <a:latin typeface="Arial" charset="0"/>
              </a:rPr>
              <a:t>@</a:t>
            </a:r>
            <a:r>
              <a:rPr lang="en-US" dirty="0" err="1" smtClean="0">
                <a:latin typeface="Arial" charset="0"/>
              </a:rPr>
              <a:t>confusement</a:t>
            </a:r>
            <a:r>
              <a:rPr lang="en-US" dirty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@</a:t>
            </a:r>
            <a:r>
              <a:rPr lang="en-US" dirty="0" err="1" smtClean="0">
                <a:latin typeface="Arial" charset="0"/>
              </a:rPr>
              <a:t>filmaj</a:t>
            </a:r>
            <a:r>
              <a:rPr lang="en-US" dirty="0" smtClean="0">
                <a:latin typeface="Arial" charset="0"/>
              </a:rPr>
              <a:t> @</a:t>
            </a:r>
            <a:r>
              <a:rPr lang="en-US" dirty="0" err="1" smtClean="0">
                <a:latin typeface="Arial" charset="0"/>
              </a:rPr>
              <a:t>gordtanner</a:t>
            </a:r>
            <a:r>
              <a:rPr lang="en-US" dirty="0" smtClean="0">
                <a:latin typeface="Arial" charset="0"/>
              </a:rPr>
              <a:t> @</a:t>
            </a:r>
            <a:r>
              <a:rPr lang="en-US" dirty="0" err="1" smtClean="0">
                <a:latin typeface="Arial" charset="0"/>
              </a:rPr>
              <a:t>mwbrooks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May </a:t>
            </a:r>
            <a:r>
              <a:rPr lang="en-US" dirty="0">
                <a:latin typeface="Arial" charset="0"/>
              </a:rPr>
              <a:t>2</a:t>
            </a:r>
            <a:r>
              <a:rPr lang="en-US" dirty="0" smtClean="0">
                <a:latin typeface="Arial" charset="0"/>
              </a:rPr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5224769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14440"/>
              </p:ext>
            </p:extLst>
          </p:nvPr>
        </p:nvGraphicFramePr>
        <p:xfrm>
          <a:off x="914400" y="1352550"/>
          <a:ext cx="7696200" cy="3235960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1981200"/>
                <a:gridCol w="1981200"/>
                <a:gridCol w="3733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Target 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 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Language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RIM BlackBerry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Windows, OS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HTML, CSS and JS. Also: Java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Apple </a:t>
                      </a:r>
                      <a:r>
                        <a:rPr lang="en-US" dirty="0" err="1" smtClean="0"/>
                        <a:t>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Apple OS 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Objective C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Google Android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Java (Apache Harmony-</a:t>
                      </a:r>
                      <a:r>
                        <a:rPr lang="en-US" dirty="0" err="1" smtClean="0"/>
                        <a:t>ish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Dalik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Interpretor</a:t>
                      </a:r>
                      <a:r>
                        <a:rPr lang="en-US" dirty="0" smtClean="0"/>
                        <a:t>)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Windows Phone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Any .NET citizen (Silverlight runtime)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Samsung </a:t>
                      </a:r>
                      <a:r>
                        <a:rPr lang="en-US" dirty="0" err="1" smtClean="0"/>
                        <a:t>Bada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C++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HP </a:t>
                      </a:r>
                      <a:r>
                        <a:rPr lang="en-US" dirty="0" err="1" smtClean="0"/>
                        <a:t>webOS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HTML, CSS and JS (Also: </a:t>
                      </a:r>
                      <a:r>
                        <a:rPr lang="en-US" dirty="0" err="1" smtClean="0"/>
                        <a:t>NodeJS</a:t>
                      </a:r>
                      <a:r>
                        <a:rPr lang="en-US" dirty="0" smtClean="0"/>
                        <a:t>!)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Symbian, </a:t>
                      </a:r>
                      <a:r>
                        <a:rPr lang="en-US" dirty="0" err="1" smtClean="0"/>
                        <a:t>MeeGo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C++ (</a:t>
                      </a:r>
                      <a:r>
                        <a:rPr lang="en-US" dirty="0" err="1" smtClean="0"/>
                        <a:t>Qt</a:t>
                      </a:r>
                      <a:r>
                        <a:rPr lang="en-US" dirty="0" smtClean="0"/>
                        <a:t>)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24200" y="514350"/>
            <a:ext cx="19341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</a:t>
            </a:r>
            <a:r>
              <a:rPr lang="en-US" sz="2800" dirty="0" smtClean="0">
                <a:solidFill>
                  <a:schemeClr val="bg1"/>
                </a:solidFill>
              </a:rPr>
              <a:t>00t apps!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12369"/>
      </p:ext>
    </p:extLst>
  </p:cSld>
  <p:clrMapOvr>
    <a:masterClrMapping/>
  </p:clrMapOvr>
  <p:transition xmlns:p14="http://schemas.microsoft.com/office/powerpoint/2010/main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54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3805"/>
      </p:ext>
    </p:extLst>
  </p:cSld>
  <p:clrMapOvr>
    <a:masterClrMapping/>
  </p:clrMapOvr>
  <p:transition xmlns:p14="http://schemas.microsoft.com/office/powerpoint/2010/main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ml5-canuc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0"/>
            <a:ext cx="63384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52006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611" y="590550"/>
            <a:ext cx="4162778" cy="4495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67330"/>
            <a:ext cx="2878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Making Progress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713805"/>
      </p:ext>
    </p:extLst>
  </p:cSld>
  <p:clrMapOvr>
    <a:masterClrMapping/>
  </p:clrMapOvr>
  <p:transition xmlns:p14="http://schemas.microsoft.com/office/powerpoint/2010/main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tml5-hip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95600"/>
            <a:ext cx="1692852" cy="2190750"/>
          </a:xfrm>
          <a:prstGeom prst="rect">
            <a:avLst/>
          </a:prstGeom>
        </p:spPr>
      </p:pic>
      <p:sp>
        <p:nvSpPr>
          <p:cNvPr id="4" name="Line 1"/>
          <p:cNvSpPr>
            <a:spLocks noChangeShapeType="1"/>
          </p:cNvSpPr>
          <p:nvPr/>
        </p:nvSpPr>
        <p:spPr bwMode="auto">
          <a:xfrm rot="10800000" flipH="1">
            <a:off x="2520795" y="3204271"/>
            <a:ext cx="1561044" cy="516522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181350"/>
            <a:ext cx="2214156" cy="2029356"/>
          </a:xfrm>
          <a:prstGeom prst="rect">
            <a:avLst/>
          </a:prstGeom>
          <a:noFill/>
          <a:ln>
            <a:noFill/>
          </a:ln>
          <a:effectLst>
            <a:outerShdw blurRad="508000" dist="215899" dir="3180007" algn="ctr" rotWithShape="0">
              <a:srgbClr val="000000">
                <a:alpha val="7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Line 15"/>
          <p:cNvSpPr>
            <a:spLocks noChangeShapeType="1"/>
          </p:cNvSpPr>
          <p:nvPr/>
        </p:nvSpPr>
        <p:spPr bwMode="auto">
          <a:xfrm flipH="1">
            <a:off x="3047999" y="1556326"/>
            <a:ext cx="936497" cy="3789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Line 19"/>
          <p:cNvSpPr>
            <a:spLocks noChangeShapeType="1"/>
          </p:cNvSpPr>
          <p:nvPr/>
        </p:nvSpPr>
        <p:spPr bwMode="auto">
          <a:xfrm rot="10800000" flipH="1">
            <a:off x="5136375" y="2419351"/>
            <a:ext cx="1588593" cy="491270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3" y="742950"/>
            <a:ext cx="2277287" cy="181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Line 13"/>
          <p:cNvSpPr>
            <a:spLocks noChangeShapeType="1"/>
          </p:cNvSpPr>
          <p:nvPr/>
        </p:nvSpPr>
        <p:spPr bwMode="auto">
          <a:xfrm flipH="1">
            <a:off x="5311903" y="1556326"/>
            <a:ext cx="936497" cy="3789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Line 15"/>
          <p:cNvSpPr>
            <a:spLocks noChangeShapeType="1"/>
          </p:cNvSpPr>
          <p:nvPr/>
        </p:nvSpPr>
        <p:spPr bwMode="auto">
          <a:xfrm flipH="1">
            <a:off x="3048000" y="4552950"/>
            <a:ext cx="936497" cy="3789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5334000" y="4552950"/>
            <a:ext cx="936497" cy="3789"/>
          </a:xfrm>
          <a:prstGeom prst="line">
            <a:avLst/>
          </a:prstGeom>
          <a:noFill/>
          <a:ln w="114300" cap="flat">
            <a:solidFill>
              <a:schemeClr val="bg1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0" y="590550"/>
            <a:ext cx="2099734" cy="2362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14800" y="1200150"/>
            <a:ext cx="10639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write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14800" y="4248150"/>
            <a:ext cx="10516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build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83095" y="2730194"/>
            <a:ext cx="8461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FFFF"/>
                </a:solidFill>
              </a:rPr>
              <a:t>test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50150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8121"/>
            <a:ext cx="2209800" cy="954884"/>
          </a:xfrm>
        </p:spPr>
        <p:txBody>
          <a:bodyPr/>
          <a:lstStyle/>
          <a:p>
            <a:r>
              <a:rPr lang="en-US" dirty="0" smtClean="0"/>
              <a:t>IDE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10400" y="4672013"/>
            <a:ext cx="2133600" cy="357187"/>
          </a:xfrm>
        </p:spPr>
        <p:txBody>
          <a:bodyPr/>
          <a:lstStyle/>
          <a:p>
            <a:pPr>
              <a:defRPr/>
            </a:pPr>
            <a:fld id="{F1F4E94F-B700-4155-8D9D-1622E6EB090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50" y="895350"/>
            <a:ext cx="44831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33800" y="4476750"/>
            <a:ext cx="1841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http://c9.io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51730"/>
      </p:ext>
    </p:extLst>
  </p:cSld>
  <p:clrMapOvr>
    <a:masterClrMapping/>
  </p:clrMapOvr>
  <p:transition xmlns:p14="http://schemas.microsoft.com/office/powerpoint/2010/main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5-01 at 3.23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90549"/>
            <a:ext cx="5638800" cy="45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13805"/>
      </p:ext>
    </p:extLst>
  </p:cSld>
  <p:clrMapOvr>
    <a:masterClrMapping/>
  </p:clrMapOvr>
  <p:transition xmlns:p14="http://schemas.microsoft.com/office/powerpoint/2010/main">
    <p:fade/>
  </p:transition>
</p:sld>
</file>

<file path=ppt/theme/theme1.xml><?xml version="1.0" encoding="utf-8"?>
<a:theme xmlns:a="http://schemas.openxmlformats.org/drawingml/2006/main" name="BlackBerry World 2011">
  <a:themeElements>
    <a:clrScheme name="BlackBerry World 2011 16">
      <a:dk1>
        <a:srgbClr val="000000"/>
      </a:dk1>
      <a:lt1>
        <a:srgbClr val="FFFFFF"/>
      </a:lt1>
      <a:dk2>
        <a:srgbClr val="FFFFFF"/>
      </a:dk2>
      <a:lt2>
        <a:srgbClr val="B2B2B2"/>
      </a:lt2>
      <a:accent1>
        <a:srgbClr val="005594"/>
      </a:accent1>
      <a:accent2>
        <a:srgbClr val="008675"/>
      </a:accent2>
      <a:accent3>
        <a:srgbClr val="FFFFFF"/>
      </a:accent3>
      <a:accent4>
        <a:srgbClr val="000000"/>
      </a:accent4>
      <a:accent5>
        <a:srgbClr val="AAB4C8"/>
      </a:accent5>
      <a:accent6>
        <a:srgbClr val="007969"/>
      </a:accent6>
      <a:hlink>
        <a:srgbClr val="FC8F00"/>
      </a:hlink>
      <a:folHlink>
        <a:srgbClr val="870014"/>
      </a:folHlink>
    </a:clrScheme>
    <a:fontScheme name="BlackBerry World 2011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ckBerry World 201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ckBerry World 2011 13">
        <a:dk1>
          <a:srgbClr val="000000"/>
        </a:dk1>
        <a:lt1>
          <a:srgbClr val="FFFFFF"/>
        </a:lt1>
        <a:dk2>
          <a:srgbClr val="FFFFFF"/>
        </a:dk2>
        <a:lt2>
          <a:srgbClr val="DDDDDD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4">
        <a:dk1>
          <a:srgbClr val="000000"/>
        </a:dk1>
        <a:lt1>
          <a:srgbClr val="FFFFFF"/>
        </a:lt1>
        <a:dk2>
          <a:srgbClr val="FFFFFF"/>
        </a:dk2>
        <a:lt2>
          <a:srgbClr val="C0C0C0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5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8773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ckBerry World 2011 16">
        <a:dk1>
          <a:srgbClr val="000000"/>
        </a:dk1>
        <a:lt1>
          <a:srgbClr val="FFFFFF"/>
        </a:lt1>
        <a:dk2>
          <a:srgbClr val="FFFFFF"/>
        </a:dk2>
        <a:lt2>
          <a:srgbClr val="B2B2B2"/>
        </a:lt2>
        <a:accent1>
          <a:srgbClr val="005594"/>
        </a:accent1>
        <a:accent2>
          <a:srgbClr val="008675"/>
        </a:accent2>
        <a:accent3>
          <a:srgbClr val="FFFFFF"/>
        </a:accent3>
        <a:accent4>
          <a:srgbClr val="000000"/>
        </a:accent4>
        <a:accent5>
          <a:srgbClr val="AAB4C8"/>
        </a:accent5>
        <a:accent6>
          <a:srgbClr val="007969"/>
        </a:accent6>
        <a:hlink>
          <a:srgbClr val="FC8F00"/>
        </a:hlink>
        <a:folHlink>
          <a:srgbClr val="8700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5549</TotalTime>
  <Words>316</Words>
  <Application>Microsoft Macintosh PowerPoint</Application>
  <PresentationFormat>On-screen Show (16:9)</PresentationFormat>
  <Paragraphs>92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BlackBerry World 2011</vt:lpstr>
      <vt:lpstr>Your Browser Is Your SDK!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</vt:lpstr>
      <vt:lpstr>PowerPoint Presentation</vt:lpstr>
      <vt:lpstr>Cordova (PhoneGap)</vt:lpstr>
      <vt:lpstr>PowerPoint Presentation</vt:lpstr>
      <vt:lpstr>What is Cordova</vt:lpstr>
      <vt:lpstr>How does it work?</vt:lpstr>
      <vt:lpstr>How is Cordova different?</vt:lpstr>
      <vt:lpstr>Ripple</vt:lpstr>
      <vt:lpstr>PowerPoint Presentation</vt:lpstr>
      <vt:lpstr>PowerPoint Presentation</vt:lpstr>
      <vt:lpstr>PowerPoint Presentation</vt:lpstr>
      <vt:lpstr>How do we test?</vt:lpstr>
      <vt:lpstr>PhoneGap Build</vt:lpstr>
      <vt:lpstr>Compiling is a pain!</vt:lpstr>
      <vt:lpstr>PowerPoint Presentation</vt:lpstr>
      <vt:lpstr>Let us worry about the SDKs</vt:lpstr>
      <vt:lpstr>Talk is cheap, show me code!</vt:lpstr>
      <vt:lpstr>For More Information…</vt:lpstr>
      <vt:lpstr>THANK YOU</vt:lpstr>
    </vt:vector>
  </TitlesOfParts>
  <Company>Research in Motion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</dc:title>
  <dc:subject>BlackBerry World 2011</dc:subject>
  <dc:creator>.</dc:creator>
  <dc:description>Onsite presentation support by Reaction Graphics LLC, www.reactiongraphics.com</dc:description>
  <cp:lastModifiedBy>RIM  User</cp:lastModifiedBy>
  <cp:revision>264</cp:revision>
  <dcterms:created xsi:type="dcterms:W3CDTF">2011-01-18T05:23:15Z</dcterms:created>
  <dcterms:modified xsi:type="dcterms:W3CDTF">2012-05-02T13:49:37Z</dcterms:modified>
</cp:coreProperties>
</file>